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Amatica SC"/>
      <p:regular r:id="rId25"/>
      <p:bold r:id="rId26"/>
    </p:embeddedFont>
    <p:embeddedFont>
      <p:font typeface="Amatic SC"/>
      <p:regular r:id="rId27"/>
      <p:bold r:id="rId28"/>
    </p:embeddedFont>
    <p:embeddedFont>
      <p:font typeface="Source Code Pro"/>
      <p:regular r:id="rId29"/>
      <p:bold r:id="rId30"/>
    </p:embeddedFont>
    <p:embeddedFont>
      <p:font typeface="Indie Flower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maticaSC-bold.fntdata"/><Relationship Id="rId25" Type="http://schemas.openxmlformats.org/officeDocument/2006/relationships/font" Target="fonts/AmaticaSC-regular.fntdata"/><Relationship Id="rId28" Type="http://schemas.openxmlformats.org/officeDocument/2006/relationships/font" Target="fonts/AmaticSC-bold.fntdata"/><Relationship Id="rId27" Type="http://schemas.openxmlformats.org/officeDocument/2006/relationships/font" Target="fonts/AmaticSC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ndieFlower-regular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7.png"/><Relationship Id="rId4" Type="http://schemas.openxmlformats.org/officeDocument/2006/relationships/image" Target="../media/image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Relationship Id="rId5" Type="http://schemas.openxmlformats.org/officeDocument/2006/relationships/image" Target="../media/image0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392150"/>
            <a:ext cx="8761200" cy="307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/>
              <a:t>Twitter DATA </a:t>
            </a:r>
            <a:r>
              <a:rPr lang="en" sz="7200"/>
              <a:t>ANALYTICS</a:t>
            </a:r>
            <a:r>
              <a:rPr lang="en" sz="7200"/>
              <a:t> </a:t>
            </a:r>
            <a:r>
              <a:rPr lang="en" sz="7200"/>
              <a:t>IMPLEMENTATION</a:t>
            </a:r>
            <a:r>
              <a:rPr lang="en" sz="7200"/>
              <a:t> ON GOOGLE CLOUD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144950" y="3571200"/>
            <a:ext cx="8834100" cy="1025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000">
                <a:latin typeface="Amatica SC"/>
                <a:ea typeface="Amatica SC"/>
                <a:cs typeface="Amatica SC"/>
                <a:sym typeface="Amatica SC"/>
              </a:rPr>
              <a:t>      </a:t>
            </a:r>
            <a:r>
              <a:rPr lang="en" sz="3000">
                <a:latin typeface="Amatica SC"/>
                <a:ea typeface="Amatica SC"/>
                <a:cs typeface="Amatica SC"/>
                <a:sym typeface="Amatica SC"/>
              </a:rPr>
              <a:t>Shashi Shekhar ; Priyadarshini ; Thejus Singh Jagadish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Hive Configurations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Two files ar</a:t>
            </a:r>
            <a:r>
              <a:rPr lang="en">
                <a:solidFill>
                  <a:srgbClr val="000000"/>
                </a:solidFill>
              </a:rPr>
              <a:t>e important for configuring hive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(i)</a:t>
            </a:r>
            <a:r>
              <a:rPr b="1" lang="en">
                <a:solidFill>
                  <a:srgbClr val="000000"/>
                </a:solidFill>
              </a:rPr>
              <a:t>hive-env.sh</a:t>
            </a:r>
            <a:r>
              <a:rPr lang="en">
                <a:solidFill>
                  <a:srgbClr val="000000"/>
                </a:solidFill>
              </a:rPr>
              <a:t> → Script file used for setting up environment variables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(ii) </a:t>
            </a:r>
            <a:r>
              <a:rPr b="1" lang="en">
                <a:solidFill>
                  <a:srgbClr val="000000"/>
                </a:solidFill>
              </a:rPr>
              <a:t>hive-site.xml → </a:t>
            </a:r>
            <a:r>
              <a:rPr lang="en">
                <a:solidFill>
                  <a:srgbClr val="000000"/>
                </a:solidFill>
              </a:rPr>
              <a:t>set up hadoop name nodes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874" y="3003774"/>
            <a:ext cx="5547923" cy="191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Loading Data from HdFS to Hive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375700"/>
            <a:ext cx="3736801" cy="222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201" y="1322450"/>
            <a:ext cx="4634399" cy="3252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Avro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(i)</a:t>
            </a:r>
            <a:r>
              <a:rPr lang="en">
                <a:solidFill>
                  <a:srgbClr val="000000"/>
                </a:solidFill>
              </a:rPr>
              <a:t>Data Serialization System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(ii)Apache Avro takes care of null and garbage values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(iii)Compresses Data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Mapreduce</a:t>
            </a:r>
            <a:r>
              <a:rPr lang="en"/>
              <a:t> 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574" y="1093850"/>
            <a:ext cx="4469025" cy="380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000" y="80400"/>
            <a:ext cx="734445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 Services</a:t>
            </a:r>
            <a:r>
              <a:rPr lang="en"/>
              <a:t> for queries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2209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0000FF"/>
                </a:solidFill>
              </a:rPr>
              <a:t>Query 1 : All the tweets at a particular time instance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Input : Timestamp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Output : UserId, Tweet text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899" y="1871350"/>
            <a:ext cx="5387199" cy="277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316800"/>
            <a:ext cx="8520600" cy="425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0000FF"/>
                </a:solidFill>
              </a:rPr>
              <a:t>Query 2 : Total number of tweets sent by range of UserIds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Input : UserId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Output : UserId, number of tweets for user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600" y="1597174"/>
            <a:ext cx="6746399" cy="34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230400"/>
            <a:ext cx="8520600" cy="433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0000FF"/>
                </a:solidFill>
              </a:rPr>
              <a:t>Query 3 : Set of UserIds who have retweeted a tweet posted by given userid</a:t>
            </a:r>
            <a:r>
              <a:rPr lang="en" sz="1400">
                <a:solidFill>
                  <a:srgbClr val="000000"/>
                </a:solidFill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Input : UserId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Output : UserId, Retweet Count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400" y="1426624"/>
            <a:ext cx="6939201" cy="357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Google Cloud Platform  Vs Amazon Web Services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Google cloud has taken the </a:t>
            </a:r>
            <a:r>
              <a:rPr b="1" lang="en">
                <a:solidFill>
                  <a:srgbClr val="000000"/>
                </a:solidFill>
              </a:rPr>
              <a:t>“Pay per use”</a:t>
            </a:r>
            <a:r>
              <a:rPr lang="en">
                <a:solidFill>
                  <a:srgbClr val="000000"/>
                </a:solidFill>
              </a:rPr>
              <a:t> concept to the extreme. GCE bills in minute level increments.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Load Balancers in GCE don’t need any </a:t>
            </a:r>
            <a:r>
              <a:rPr b="1" lang="en">
                <a:solidFill>
                  <a:srgbClr val="000000"/>
                </a:solidFill>
              </a:rPr>
              <a:t>pre warming</a:t>
            </a:r>
            <a:r>
              <a:rPr lang="en">
                <a:solidFill>
                  <a:srgbClr val="00000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rgbClr val="000000"/>
                </a:solidFill>
              </a:rPr>
              <a:t>Major Drawback of Google Compute Engine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Google lacks Widespread Geographical Distribution.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Restricted only to 3 regions(US, Europe &amp; Asia) vs 11 regions.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3794000" y="4568875"/>
            <a:ext cx="50385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Ref: http://cloudacademy.com/blog/google-cloud-vs-aws-a-comparison/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Cost COMPARISONS 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8207" l="58211" r="9778" t="18311"/>
          <a:stretch/>
        </p:blipFill>
        <p:spPr>
          <a:xfrm>
            <a:off x="5664475" y="1009037"/>
            <a:ext cx="2926974" cy="37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 rotWithShape="1">
          <a:blip r:embed="rId4">
            <a:alphaModFix/>
          </a:blip>
          <a:srcRect b="44781" l="16594" r="18634" t="33210"/>
          <a:stretch/>
        </p:blipFill>
        <p:spPr>
          <a:xfrm>
            <a:off x="311700" y="3033450"/>
            <a:ext cx="4147276" cy="113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 rotWithShape="1">
          <a:blip r:embed="rId5">
            <a:alphaModFix/>
          </a:blip>
          <a:srcRect b="50334" l="8652" r="43621" t="25777"/>
          <a:stretch/>
        </p:blipFill>
        <p:spPr>
          <a:xfrm>
            <a:off x="311700" y="1696275"/>
            <a:ext cx="4180099" cy="12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710050" y="4716025"/>
            <a:ext cx="2452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Amazon EMR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6262450" y="4755700"/>
            <a:ext cx="17310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Google Instance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Purpose 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Configuring an </a:t>
            </a:r>
            <a:r>
              <a:rPr lang="en">
                <a:solidFill>
                  <a:srgbClr val="000000"/>
                </a:solidFill>
              </a:rPr>
              <a:t>efficient</a:t>
            </a:r>
            <a:r>
              <a:rPr lang="en">
                <a:solidFill>
                  <a:srgbClr val="000000"/>
                </a:solidFill>
              </a:rPr>
              <a:t> system on cloud to analyze the twitter data. 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Users would be able to get </a:t>
            </a:r>
            <a:r>
              <a:rPr lang="en">
                <a:solidFill>
                  <a:srgbClr val="000000"/>
                </a:solidFill>
              </a:rPr>
              <a:t>certain</a:t>
            </a:r>
            <a:r>
              <a:rPr lang="en">
                <a:solidFill>
                  <a:srgbClr val="000000"/>
                </a:solidFill>
              </a:rPr>
              <a:t> set out outputs based on the inputs provided.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Lessons Learnt :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Hands on </a:t>
            </a:r>
            <a:r>
              <a:rPr lang="en">
                <a:solidFill>
                  <a:srgbClr val="000000"/>
                </a:solidFill>
              </a:rPr>
              <a:t>experience</a:t>
            </a:r>
            <a:r>
              <a:rPr lang="en">
                <a:solidFill>
                  <a:srgbClr val="000000"/>
                </a:solidFill>
              </a:rPr>
              <a:t> on Google Cloud Platform, Apache </a:t>
            </a:r>
            <a:r>
              <a:rPr lang="en">
                <a:solidFill>
                  <a:srgbClr val="000000"/>
                </a:solidFill>
              </a:rPr>
              <a:t>Hadoop</a:t>
            </a:r>
            <a:r>
              <a:rPr lang="en">
                <a:solidFill>
                  <a:srgbClr val="000000"/>
                </a:solidFill>
              </a:rPr>
              <a:t>, Flume, HDFS, Hive, MapReduce, RestAPIs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>
                <a:solidFill>
                  <a:srgbClr val="000000"/>
                </a:solidFill>
              </a:rPr>
              <a:t>THANK YOU 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We CHOSE GOOGLE CLOUD 	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algn="just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Google’s on-demand, real-time pricing is simple and straightforward, with discounts for sustained usage, and a stated commitment to pass future price reductions on to customers. </a:t>
            </a:r>
          </a:p>
          <a:p>
            <a:pPr indent="-228600" lvl="0" marL="457200" algn="just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$300 worth of free usage for 12 months, upto 8 cores running at same time. </a:t>
            </a:r>
          </a:p>
          <a:p>
            <a:pPr indent="-228600" lvl="0" marL="457200" algn="just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Works easily in terms of agility and flexibility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3693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ARCHITECTURE 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793500" y="1370475"/>
            <a:ext cx="1548827" cy="1051596"/>
          </a:xfrm>
          <a:prstGeom prst="cloud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Indie Flower"/>
                <a:ea typeface="Indie Flower"/>
                <a:cs typeface="Indie Flower"/>
                <a:sym typeface="Indie Flower"/>
              </a:rPr>
              <a:t>Twitter Service</a:t>
            </a:r>
          </a:p>
        </p:txBody>
      </p:sp>
      <p:sp>
        <p:nvSpPr>
          <p:cNvPr id="77" name="Shape 77"/>
          <p:cNvSpPr/>
          <p:nvPr/>
        </p:nvSpPr>
        <p:spPr>
          <a:xfrm>
            <a:off x="1912075" y="2738075"/>
            <a:ext cx="2828700" cy="105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 txBox="1"/>
          <p:nvPr/>
        </p:nvSpPr>
        <p:spPr>
          <a:xfrm>
            <a:off x="2686475" y="2298325"/>
            <a:ext cx="16062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Indie Flower"/>
                <a:ea typeface="Indie Flower"/>
                <a:cs typeface="Indie Flower"/>
                <a:sym typeface="Indie Flower"/>
              </a:rPr>
              <a:t>Apache Flume</a:t>
            </a:r>
          </a:p>
        </p:txBody>
      </p:sp>
      <p:sp>
        <p:nvSpPr>
          <p:cNvPr id="79" name="Shape 79"/>
          <p:cNvSpPr/>
          <p:nvPr/>
        </p:nvSpPr>
        <p:spPr>
          <a:xfrm>
            <a:off x="1999825" y="3063150"/>
            <a:ext cx="764700" cy="42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000">
                <a:latin typeface="Indie Flower"/>
                <a:ea typeface="Indie Flower"/>
                <a:cs typeface="Indie Flower"/>
                <a:sym typeface="Indie Flower"/>
              </a:rPr>
              <a:t>Twitter Source</a:t>
            </a:r>
          </a:p>
        </p:txBody>
      </p:sp>
      <p:sp>
        <p:nvSpPr>
          <p:cNvPr id="80" name="Shape 80"/>
          <p:cNvSpPr/>
          <p:nvPr/>
        </p:nvSpPr>
        <p:spPr>
          <a:xfrm>
            <a:off x="2955300" y="3101975"/>
            <a:ext cx="764801" cy="325026"/>
          </a:xfrm>
          <a:prstGeom prst="flowChartTerminator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000">
                <a:latin typeface="Indie Flower"/>
                <a:ea typeface="Indie Flower"/>
                <a:cs typeface="Indie Flower"/>
                <a:sym typeface="Indie Flower"/>
              </a:rPr>
              <a:t>Memory Channel</a:t>
            </a:r>
          </a:p>
        </p:txBody>
      </p:sp>
      <p:sp>
        <p:nvSpPr>
          <p:cNvPr id="81" name="Shape 81"/>
          <p:cNvSpPr/>
          <p:nvPr/>
        </p:nvSpPr>
        <p:spPr>
          <a:xfrm>
            <a:off x="3891925" y="3063150"/>
            <a:ext cx="764700" cy="42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000">
                <a:latin typeface="Indie Flower"/>
                <a:ea typeface="Indie Flower"/>
                <a:cs typeface="Indie Flower"/>
                <a:sym typeface="Indie Flower"/>
              </a:rPr>
              <a:t>HDFS Sink</a:t>
            </a:r>
          </a:p>
        </p:txBody>
      </p:sp>
      <p:cxnSp>
        <p:nvCxnSpPr>
          <p:cNvPr id="82" name="Shape 82"/>
          <p:cNvCxnSpPr>
            <a:endCxn id="80" idx="1"/>
          </p:cNvCxnSpPr>
          <p:nvPr/>
        </p:nvCxnSpPr>
        <p:spPr>
          <a:xfrm>
            <a:off x="2763000" y="3254288"/>
            <a:ext cx="192300" cy="1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" name="Shape 83"/>
          <p:cNvCxnSpPr>
            <a:stCxn id="80" idx="3"/>
            <a:endCxn id="81" idx="1"/>
          </p:cNvCxnSpPr>
          <p:nvPr/>
        </p:nvCxnSpPr>
        <p:spPr>
          <a:xfrm>
            <a:off x="3720101" y="3264488"/>
            <a:ext cx="171900" cy="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4" name="Shape 84"/>
          <p:cNvSpPr/>
          <p:nvPr/>
        </p:nvSpPr>
        <p:spPr>
          <a:xfrm>
            <a:off x="5038325" y="2757225"/>
            <a:ext cx="860400" cy="103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Indie Flower"/>
                <a:ea typeface="Indie Flower"/>
                <a:cs typeface="Indie Flower"/>
                <a:sym typeface="Indie Flower"/>
              </a:rPr>
              <a:t>HDFS</a:t>
            </a:r>
          </a:p>
        </p:txBody>
      </p:sp>
      <p:sp>
        <p:nvSpPr>
          <p:cNvPr id="85" name="Shape 85"/>
          <p:cNvSpPr/>
          <p:nvPr/>
        </p:nvSpPr>
        <p:spPr>
          <a:xfrm>
            <a:off x="6051150" y="2757225"/>
            <a:ext cx="1016400" cy="103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 </a:t>
            </a:r>
            <a:r>
              <a:rPr b="1" lang="en">
                <a:latin typeface="Indie Flower"/>
                <a:ea typeface="Indie Flower"/>
                <a:cs typeface="Indie Flower"/>
                <a:sym typeface="Indie Flower"/>
              </a:rPr>
              <a:t>Hive </a:t>
            </a:r>
            <a:r>
              <a:rPr b="1" lang="en">
                <a:latin typeface="Indie Flower"/>
                <a:ea typeface="Indie Flower"/>
                <a:cs typeface="Indie Flower"/>
                <a:sym typeface="Indie Flower"/>
              </a:rPr>
              <a:t>and Hadoop </a:t>
            </a:r>
            <a:r>
              <a:rPr b="1" lang="en">
                <a:latin typeface="Indie Flower"/>
                <a:ea typeface="Indie Flower"/>
                <a:cs typeface="Indie Flower"/>
                <a:sym typeface="Indie Flower"/>
              </a:rPr>
              <a:t>Mapreduce</a:t>
            </a:r>
          </a:p>
        </p:txBody>
      </p:sp>
      <p:sp>
        <p:nvSpPr>
          <p:cNvPr id="86" name="Shape 86"/>
          <p:cNvSpPr/>
          <p:nvPr/>
        </p:nvSpPr>
        <p:spPr>
          <a:xfrm>
            <a:off x="7323275" y="2757225"/>
            <a:ext cx="1405500" cy="103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Indie Flower"/>
                <a:ea typeface="Indie Flower"/>
                <a:cs typeface="Indie Flower"/>
                <a:sym typeface="Indie Flower"/>
              </a:rPr>
              <a:t>WEB SERVICES</a:t>
            </a:r>
          </a:p>
        </p:txBody>
      </p:sp>
      <p:cxnSp>
        <p:nvCxnSpPr>
          <p:cNvPr id="87" name="Shape 87"/>
          <p:cNvCxnSpPr>
            <a:stCxn id="76" idx="1"/>
            <a:endCxn id="77" idx="1"/>
          </p:cNvCxnSpPr>
          <p:nvPr/>
        </p:nvCxnSpPr>
        <p:spPr>
          <a:xfrm>
            <a:off x="1567914" y="2420951"/>
            <a:ext cx="344100" cy="843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" name="Shape 88"/>
          <p:cNvCxnSpPr>
            <a:endCxn id="84" idx="1"/>
          </p:cNvCxnSpPr>
          <p:nvPr/>
        </p:nvCxnSpPr>
        <p:spPr>
          <a:xfrm>
            <a:off x="4740725" y="3263775"/>
            <a:ext cx="297600" cy="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" name="Shape 89"/>
          <p:cNvCxnSpPr>
            <a:endCxn id="85" idx="1"/>
          </p:cNvCxnSpPr>
          <p:nvPr/>
        </p:nvCxnSpPr>
        <p:spPr>
          <a:xfrm>
            <a:off x="5898750" y="3273375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" name="Shape 90"/>
          <p:cNvCxnSpPr>
            <a:stCxn id="86" idx="0"/>
          </p:cNvCxnSpPr>
          <p:nvPr/>
        </p:nvCxnSpPr>
        <p:spPr>
          <a:xfrm flipH="1" rot="5400000">
            <a:off x="6905075" y="1636275"/>
            <a:ext cx="650100" cy="15918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1" name="Shape 91"/>
          <p:cNvCxnSpPr/>
          <p:nvPr/>
        </p:nvCxnSpPr>
        <p:spPr>
          <a:xfrm flipH="1">
            <a:off x="6434225" y="2140150"/>
            <a:ext cx="600" cy="650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2" name="Shape 92"/>
          <p:cNvSpPr txBox="1"/>
          <p:nvPr/>
        </p:nvSpPr>
        <p:spPr>
          <a:xfrm>
            <a:off x="6749650" y="1583875"/>
            <a:ext cx="8604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Indie Flower"/>
                <a:ea typeface="Indie Flower"/>
                <a:cs typeface="Indie Flower"/>
                <a:sym typeface="Indie Flower"/>
              </a:rPr>
              <a:t>Query (on Hive)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24492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Initial Environment SEtUP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140950"/>
            <a:ext cx="8694300" cy="26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Create a Twitter Application and get the required Keys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Create a google instance and connect to instance through terminal (2 CPUs, 7.5GB RAM , </a:t>
            </a:r>
            <a:r>
              <a:rPr lang="en">
                <a:solidFill>
                  <a:srgbClr val="000000"/>
                </a:solidFill>
              </a:rPr>
              <a:t>Debian</a:t>
            </a:r>
            <a:r>
              <a:rPr lang="en">
                <a:solidFill>
                  <a:srgbClr val="000000"/>
                </a:solidFill>
              </a:rPr>
              <a:t>)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Install Apache Hadoop (ver 2.7.3)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Install Apache Flume (ver 1.7.0)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Execute the Apache Flume to load data into the HDFS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Environment </a:t>
            </a:r>
            <a:r>
              <a:rPr lang="en"/>
              <a:t>setup</a:t>
            </a:r>
            <a:r>
              <a:rPr lang="en"/>
              <a:t> 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228675"/>
            <a:ext cx="4248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19998" l="13906" r="46153" t="29074"/>
          <a:stretch/>
        </p:blipFill>
        <p:spPr>
          <a:xfrm>
            <a:off x="4799325" y="1246525"/>
            <a:ext cx="4149225" cy="323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b="27050" l="15583" r="32139" t="33916"/>
          <a:stretch/>
        </p:blipFill>
        <p:spPr>
          <a:xfrm>
            <a:off x="258125" y="1246524"/>
            <a:ext cx="4302172" cy="200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755275" y="4650175"/>
            <a:ext cx="2887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Google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Instances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5248675" y="4707475"/>
            <a:ext cx="30690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Flume Configuration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file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254350" y="2325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Transferring</a:t>
            </a:r>
            <a:r>
              <a:rPr lang="en"/>
              <a:t> data into HDFS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4739" l="10140" r="10820" t="6835"/>
          <a:stretch/>
        </p:blipFill>
        <p:spPr>
          <a:xfrm>
            <a:off x="191200" y="1394125"/>
            <a:ext cx="6395923" cy="37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497150" y="1033575"/>
            <a:ext cx="7839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000">
                <a:solidFill>
                  <a:srgbClr val="222222"/>
                </a:solidFill>
                <a:highlight>
                  <a:srgbClr val="FFFFFF"/>
                </a:highlight>
              </a:rPr>
              <a:t>bin/flume-ng agent --conf ./conf/ -f  conf/twit.conf  Dflume.root.logger=DEBUG,console -n TwitterAgent  &gt;&gt; log1 2&gt;&amp;1  &amp;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WE USED APACHE FLUME 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Put command on HDFS can load one file at a time. Data Generators produce </a:t>
            </a:r>
            <a:r>
              <a:rPr lang="en">
                <a:solidFill>
                  <a:srgbClr val="000000"/>
                </a:solidFill>
              </a:rPr>
              <a:t>continuous</a:t>
            </a:r>
            <a:r>
              <a:rPr lang="en">
                <a:solidFill>
                  <a:srgbClr val="000000"/>
                </a:solidFill>
              </a:rPr>
              <a:t> data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Collect and aggregate large amount of data and ingest into HDFS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Highly reliable and easily configurable tool principally used to transfer data into HDFS.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Hive</a:t>
            </a:r>
          </a:p>
        </p:txBody>
      </p:sp>
      <p:sp>
        <p:nvSpPr>
          <p:cNvPr id="128" name="Shape 128"/>
          <p:cNvSpPr/>
          <p:nvPr/>
        </p:nvSpPr>
        <p:spPr>
          <a:xfrm>
            <a:off x="2131200" y="2491199"/>
            <a:ext cx="3981636" cy="2592000"/>
          </a:xfrm>
          <a:prstGeom prst="cloud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3612625" y="3720600"/>
            <a:ext cx="1018800" cy="1074600"/>
          </a:xfrm>
          <a:prstGeom prst="can">
            <a:avLst>
              <a:gd fmla="val 25000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Node  + Task Tracker</a:t>
            </a:r>
          </a:p>
        </p:txBody>
      </p:sp>
      <p:sp>
        <p:nvSpPr>
          <p:cNvPr id="130" name="Shape 130"/>
          <p:cNvSpPr/>
          <p:nvPr/>
        </p:nvSpPr>
        <p:spPr>
          <a:xfrm>
            <a:off x="2779200" y="3268799"/>
            <a:ext cx="1151982" cy="451818"/>
          </a:xfrm>
          <a:prstGeom prst="flowChartTermina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Job Tracker</a:t>
            </a:r>
          </a:p>
        </p:txBody>
      </p:sp>
      <p:sp>
        <p:nvSpPr>
          <p:cNvPr id="131" name="Shape 131"/>
          <p:cNvSpPr/>
          <p:nvPr/>
        </p:nvSpPr>
        <p:spPr>
          <a:xfrm>
            <a:off x="4357200" y="3268800"/>
            <a:ext cx="1151982" cy="451818"/>
          </a:xfrm>
          <a:prstGeom prst="flowChartTerminator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Name Node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3657600" y="2836800"/>
            <a:ext cx="115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HADOOP</a:t>
            </a:r>
          </a:p>
        </p:txBody>
      </p:sp>
      <p:sp>
        <p:nvSpPr>
          <p:cNvPr id="133" name="Shape 133"/>
          <p:cNvSpPr/>
          <p:nvPr/>
        </p:nvSpPr>
        <p:spPr>
          <a:xfrm>
            <a:off x="1540800" y="345600"/>
            <a:ext cx="5371200" cy="1823400"/>
          </a:xfrm>
          <a:prstGeom prst="flowChartAlternateProcess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2160000" y="1483200"/>
            <a:ext cx="3672000" cy="451825"/>
          </a:xfrm>
          <a:prstGeom prst="flowChartProcess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Driver (Complier, Optimizer, Executor)</a:t>
            </a:r>
          </a:p>
        </p:txBody>
      </p:sp>
      <p:sp>
        <p:nvSpPr>
          <p:cNvPr id="135" name="Shape 135"/>
          <p:cNvSpPr/>
          <p:nvPr/>
        </p:nvSpPr>
        <p:spPr>
          <a:xfrm>
            <a:off x="1693200" y="1062600"/>
            <a:ext cx="2232000" cy="389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Command Line Interface</a:t>
            </a:r>
          </a:p>
        </p:txBody>
      </p:sp>
      <p:sp>
        <p:nvSpPr>
          <p:cNvPr id="136" name="Shape 136"/>
          <p:cNvSpPr/>
          <p:nvPr/>
        </p:nvSpPr>
        <p:spPr>
          <a:xfrm>
            <a:off x="3922800" y="658800"/>
            <a:ext cx="1018800" cy="8010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 Interface</a:t>
            </a:r>
          </a:p>
        </p:txBody>
      </p:sp>
      <p:sp>
        <p:nvSpPr>
          <p:cNvPr id="137" name="Shape 137"/>
          <p:cNvSpPr/>
          <p:nvPr/>
        </p:nvSpPr>
        <p:spPr>
          <a:xfrm>
            <a:off x="4953600" y="1036800"/>
            <a:ext cx="878400" cy="4518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Thrift Server</a:t>
            </a:r>
          </a:p>
        </p:txBody>
      </p:sp>
      <p:sp>
        <p:nvSpPr>
          <p:cNvPr id="138" name="Shape 138"/>
          <p:cNvSpPr/>
          <p:nvPr/>
        </p:nvSpPr>
        <p:spPr>
          <a:xfrm>
            <a:off x="5860800" y="748800"/>
            <a:ext cx="1018800" cy="11862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MetaStore</a:t>
            </a:r>
          </a:p>
        </p:txBody>
      </p:sp>
      <p:sp>
        <p:nvSpPr>
          <p:cNvPr id="139" name="Shape 139"/>
          <p:cNvSpPr/>
          <p:nvPr/>
        </p:nvSpPr>
        <p:spPr>
          <a:xfrm>
            <a:off x="4953600" y="547200"/>
            <a:ext cx="878400" cy="451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Derby</a:t>
            </a:r>
          </a:p>
        </p:txBody>
      </p:sp>
      <p:sp>
        <p:nvSpPr>
          <p:cNvPr id="140" name="Shape 140"/>
          <p:cNvSpPr/>
          <p:nvPr/>
        </p:nvSpPr>
        <p:spPr>
          <a:xfrm flipH="1">
            <a:off x="4003200" y="2116800"/>
            <a:ext cx="331200" cy="5787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